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42" r:id="rId5"/>
    <p:sldId id="351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5" r:id="rId14"/>
    <p:sldId id="364" r:id="rId15"/>
    <p:sldId id="363" r:id="rId16"/>
    <p:sldId id="362" r:id="rId17"/>
    <p:sldId id="361" r:id="rId18"/>
    <p:sldId id="366" r:id="rId19"/>
    <p:sldId id="367" r:id="rId20"/>
    <p:sldId id="368" r:id="rId21"/>
    <p:sldId id="35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7937"/>
            <a:ext cx="12191998" cy="5149516"/>
          </a:xfrm>
        </p:spPr>
        <p:txBody>
          <a:bodyPr/>
          <a:lstStyle/>
          <a:p>
            <a:r>
              <a:rPr lang="en-US" dirty="0"/>
              <a:t>Operation Analytics and Investigating Metric Spike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VICTOR SHAH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653686" cy="1164882"/>
          </a:xfrm>
        </p:spPr>
        <p:txBody>
          <a:bodyPr/>
          <a:lstStyle/>
          <a:p>
            <a:r>
              <a:rPr lang="en-US" dirty="0"/>
              <a:t>A. Weekly User Engagement: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A8529-5ECD-9811-B838-8A11CD84D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2" y="2471864"/>
            <a:ext cx="5721010" cy="224180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Measure the activeness of users on a weekly basis.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We can see that the user's engagement is measured upon events like login, </a:t>
            </a:r>
            <a:r>
              <a:rPr lang="en-GB" sz="2000" dirty="0" err="1"/>
              <a:t>home_page</a:t>
            </a:r>
            <a:r>
              <a:rPr lang="en-GB" sz="2000" dirty="0"/>
              <a:t>, </a:t>
            </a:r>
            <a:r>
              <a:rPr lang="en-GB" sz="2000" dirty="0" err="1"/>
              <a:t>like_message</a:t>
            </a:r>
            <a:r>
              <a:rPr lang="en-GB" sz="2000" dirty="0"/>
              <a:t>, </a:t>
            </a:r>
            <a:r>
              <a:rPr lang="en-GB" sz="2000" dirty="0" err="1"/>
              <a:t>view_inbox</a:t>
            </a:r>
            <a:r>
              <a:rPr lang="en-GB" sz="2000" dirty="0"/>
              <a:t>.</a:t>
            </a:r>
            <a:endParaRPr lang="en-A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F5189-A67D-3FC1-0845-94090B62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712" y="2179411"/>
            <a:ext cx="3612459" cy="46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9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653686" cy="1164882"/>
          </a:xfrm>
        </p:spPr>
        <p:txBody>
          <a:bodyPr/>
          <a:lstStyle/>
          <a:p>
            <a:r>
              <a:rPr lang="en-US" dirty="0"/>
              <a:t>B. User Growth Analysis: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A8529-5ECD-9811-B838-8A11CD84D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2" y="2471864"/>
            <a:ext cx="5721010" cy="224180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err="1"/>
              <a:t>Analyze</a:t>
            </a:r>
            <a:r>
              <a:rPr lang="en-GB" sz="2000" dirty="0"/>
              <a:t> the growth of users over time for a product.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 cumulative frequency is used to determine the number of observations that lie above a particular value in a dataset.</a:t>
            </a:r>
            <a:endParaRPr lang="en-A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86C4B-E154-4C06-4827-86054D3A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19" y="2172763"/>
            <a:ext cx="4749352" cy="45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3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653686" cy="1164882"/>
          </a:xfrm>
        </p:spPr>
        <p:txBody>
          <a:bodyPr/>
          <a:lstStyle/>
          <a:p>
            <a:r>
              <a:rPr lang="en-US" dirty="0"/>
              <a:t>C. Weekly Retention Analysis: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A8529-5ECD-9811-B838-8A11CD84D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2" y="2471864"/>
            <a:ext cx="4145854" cy="224180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err="1"/>
              <a:t>Analyze</a:t>
            </a:r>
            <a:r>
              <a:rPr lang="en-GB" sz="2000" dirty="0"/>
              <a:t> the retention of users on a weekly basis after signing up for a product.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Week by week we can see the number of active users start to deteriorate.</a:t>
            </a:r>
            <a:endParaRPr lang="en-A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4FA36-82A3-6E8D-85B0-A2A48C56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77" y="2216990"/>
            <a:ext cx="6856782" cy="43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0" y="1052108"/>
            <a:ext cx="10017265" cy="1164882"/>
          </a:xfrm>
        </p:spPr>
        <p:txBody>
          <a:bodyPr/>
          <a:lstStyle/>
          <a:p>
            <a:r>
              <a:rPr lang="en-US" dirty="0"/>
              <a:t>D. Weekly Engagement Per Device: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A8529-5ECD-9811-B838-8A11CD84D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2" y="2471864"/>
            <a:ext cx="5721010" cy="224180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Measure the activeness of users on a weekly basis per device.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 users are differentiated weekly by the devices they use concurrently. The count of these devices are measured.</a:t>
            </a:r>
            <a:endParaRPr lang="en-A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73AF9-CB23-F169-335F-A7AE7677E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40" y="2281644"/>
            <a:ext cx="4714331" cy="44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2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0" y="1052108"/>
            <a:ext cx="9359539" cy="1164882"/>
          </a:xfrm>
        </p:spPr>
        <p:txBody>
          <a:bodyPr/>
          <a:lstStyle/>
          <a:p>
            <a:r>
              <a:rPr lang="en-US" dirty="0"/>
              <a:t>E. Email Engagement Analysis: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A8529-5ECD-9811-B838-8A11CD84D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2" y="2471864"/>
            <a:ext cx="5721010" cy="224180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err="1"/>
              <a:t>Analyze</a:t>
            </a:r>
            <a:r>
              <a:rPr lang="en-GB" sz="2000" dirty="0"/>
              <a:t> how users are engaging with the email service.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We are able to figure out the events occurred in the email like </a:t>
            </a:r>
            <a:r>
              <a:rPr lang="en-GB" sz="2000" dirty="0" err="1"/>
              <a:t>email_clickthrough</a:t>
            </a:r>
            <a:r>
              <a:rPr lang="en-GB" sz="2000" dirty="0"/>
              <a:t>, </a:t>
            </a:r>
            <a:r>
              <a:rPr lang="en-GB" sz="2000" dirty="0" err="1"/>
              <a:t>email_open</a:t>
            </a:r>
            <a:r>
              <a:rPr lang="en-GB" sz="2000" dirty="0"/>
              <a:t>, </a:t>
            </a:r>
            <a:r>
              <a:rPr lang="en-GB" sz="2000" dirty="0" err="1"/>
              <a:t>sent_weekly_digest</a:t>
            </a:r>
            <a:r>
              <a:rPr lang="en-GB" sz="2000" dirty="0"/>
              <a:t> and many more.</a:t>
            </a:r>
            <a:endParaRPr lang="en-A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CE8BC-89F3-EDD6-302E-9EE7FA49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304" y="2271211"/>
            <a:ext cx="3182138" cy="44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Tech-Stack Used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4290E-5B15-4F76-2160-927A562F45A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0" y="2543142"/>
            <a:ext cx="9407665" cy="2241805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MySQL Workbench(8.0.34): This is the primary interactive development environment for SQL queries. It enables efficient query building, execution and debugging for data analysis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E" dirty="0"/>
              <a:t>SQL commands: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AE" sz="1600" dirty="0"/>
              <a:t>DDL commands: These commands were used for the creation of the database and the multiple tables such as users, </a:t>
            </a:r>
            <a:r>
              <a:rPr lang="en-AE" sz="1600" dirty="0" err="1"/>
              <a:t>job_data</a:t>
            </a:r>
            <a:r>
              <a:rPr lang="en-AE" sz="1600" dirty="0"/>
              <a:t>, </a:t>
            </a:r>
            <a:r>
              <a:rPr lang="en-AE" sz="1600" dirty="0" err="1"/>
              <a:t>email_events</a:t>
            </a:r>
            <a:r>
              <a:rPr lang="en-AE" sz="1600" dirty="0"/>
              <a:t>, events.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AE" sz="1600" dirty="0"/>
              <a:t>DML commands: These commands were used for the insertion of the data into the records of the table.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AE" sz="1600" dirty="0"/>
              <a:t>DQL commands: The select query with where, order by, group by clauses helped for the further analysis of the data from the table.</a:t>
            </a:r>
            <a:endParaRPr lang="en-GB" dirty="0"/>
          </a:p>
          <a:p>
            <a:pPr algn="just"/>
            <a:r>
              <a:rPr lang="en-AE" sz="1600" dirty="0"/>
              <a:t>Window Functions: Does calculation</a:t>
            </a:r>
            <a:r>
              <a:rPr lang="en-GB" sz="1600" dirty="0"/>
              <a:t>n</a:t>
            </a:r>
            <a:r>
              <a:rPr lang="en-AE" sz="1600" dirty="0"/>
              <a:t> across a set of rows that are related to the current row. These functions are used when we w</a:t>
            </a:r>
            <a:r>
              <a:rPr lang="en-GB" sz="1600" dirty="0"/>
              <a:t>an</a:t>
            </a:r>
            <a:r>
              <a:rPr lang="en-AE" sz="1600" dirty="0"/>
              <a:t>t to calculate Average Running Price, Running Total Orders, Running Sum Sales, Rank and Percentile.</a:t>
            </a:r>
            <a:endParaRPr lang="en-GB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4384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4290E-5B15-4F76-2160-927A562F45A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0" y="2543142"/>
            <a:ext cx="9407665" cy="2241805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While analysing the tables we were able to figure the jobs reviewed per hour for each day in November 2020.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E" sz="1600" dirty="0"/>
              <a:t>The identification of duplicate rows from the table.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E" sz="1600" dirty="0"/>
              <a:t>We were able to understand how different users engage with email events in the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E" sz="1600" dirty="0"/>
              <a:t>The span of every language share in the last 30 days.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E" dirty="0"/>
              <a:t>To be able to </a:t>
            </a:r>
            <a:r>
              <a:rPr lang="en-AE" dirty="0" err="1"/>
              <a:t>analzye</a:t>
            </a:r>
            <a:r>
              <a:rPr lang="en-AE" dirty="0"/>
              <a:t> the retention of users on a weekly basis after signing up for a product.</a:t>
            </a:r>
            <a:r>
              <a:rPr lang="en-AE" sz="1600" dirty="0"/>
              <a:t>.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63853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4290E-5B15-4F76-2160-927A562F45A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0" y="2543142"/>
            <a:ext cx="9407665" cy="2241805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Remembering to adapt these queries on specific database schemas.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These learned insights helped me understand specific business questions which were addressed by SQL queries.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E" sz="1600" dirty="0"/>
              <a:t>Learning about the SQL clauses such as the join clauses and sub-queries. The importance of order by and group by and many more.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E" sz="1600" dirty="0"/>
              <a:t>We were able to import the dataset from a .CSV file into the SQL workbench for performing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E" sz="1600" dirty="0"/>
              <a:t>Achieving the ability to learn and write SQL queries to execute different business questions.</a:t>
            </a:r>
          </a:p>
          <a:p>
            <a:r>
              <a:rPr lang="en-AE" dirty="0"/>
              <a:t>Solving bus</a:t>
            </a:r>
            <a:r>
              <a:rPr lang="en-GB" dirty="0" err="1"/>
              <a:t>ines</a:t>
            </a:r>
            <a:r>
              <a:rPr lang="en-AE" dirty="0"/>
              <a:t>s related problems using Windows functions of SQL.</a:t>
            </a:r>
          </a:p>
        </p:txBody>
      </p:sp>
    </p:spTree>
    <p:extLst>
      <p:ext uri="{BB962C8B-B14F-4D97-AF65-F5344CB8AC3E}">
        <p14:creationId xmlns:p14="http://schemas.microsoft.com/office/powerpoint/2010/main" val="3578180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6A3862-EDD9-99C9-35B0-7092CC2F9B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2399206"/>
            <a:ext cx="9439750" cy="2241805"/>
          </a:xfrm>
        </p:spPr>
        <p:txBody>
          <a:bodyPr/>
          <a:lstStyle/>
          <a:p>
            <a:pPr algn="just"/>
            <a:r>
              <a:rPr lang="en-GB" dirty="0"/>
              <a:t>As a Data Analyst collaborating with the Microsoft Product team, my primary responsibility is about identifying areas for improvement within the company. </a:t>
            </a:r>
          </a:p>
          <a:p>
            <a:pPr algn="just"/>
            <a:r>
              <a:rPr lang="en-GB" dirty="0"/>
              <a:t>The aspect of my role is to extract meaningful insights from the user data. These insights will offer actionable information for various teams within the business. • </a:t>
            </a:r>
          </a:p>
          <a:p>
            <a:pPr algn="just"/>
            <a:r>
              <a:rPr lang="en-GB" dirty="0"/>
              <a:t>The Operational Analytics is a crucial process that involves analysing a company's end-to-end operations. One of the key aspects being Investigating metric spikes.</a:t>
            </a:r>
          </a:p>
          <a:p>
            <a:pPr algn="just"/>
            <a:r>
              <a:rPr lang="en-GB" dirty="0"/>
              <a:t>The goal is to empower the product manager and the entire team with actionable insights that will shape the future development and user experience in the application. 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4290E-5B15-4F76-2160-927A562F45A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0" y="2543142"/>
            <a:ext cx="9407665" cy="2241805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Importing the Dataset: The first step is maintaining a file path to export data (.csv) into the SQL workbench.</a:t>
            </a:r>
            <a:endParaRPr lang="en-GB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Understanding the Schema: The next step is to examine the structure of the table holding the data ( </a:t>
            </a:r>
            <a:r>
              <a:rPr lang="en-GB" sz="1600" dirty="0" err="1"/>
              <a:t>job_data</a:t>
            </a:r>
            <a:r>
              <a:rPr lang="en-GB" sz="1600" dirty="0"/>
              <a:t>, events, etc).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Identifying the Key tables: Identification of the primary key from each of the tables of </a:t>
            </a:r>
            <a:r>
              <a:rPr lang="en-GB" sz="1600" dirty="0" err="1"/>
              <a:t>job_data</a:t>
            </a:r>
            <a:r>
              <a:rPr lang="en-GB" sz="1600" dirty="0"/>
              <a:t>, </a:t>
            </a:r>
            <a:r>
              <a:rPr lang="en-GB" sz="1600" dirty="0" err="1"/>
              <a:t>email_events</a:t>
            </a:r>
            <a:r>
              <a:rPr lang="en-GB" sz="1600" dirty="0"/>
              <a:t>, events, users 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Checking for null values: Before the analysis, it is necessary to check for null values in the given tables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Visually Appealing: The SQL Queries need to be properly formatted so that they can be understood by any user.</a:t>
            </a:r>
            <a:endParaRPr lang="en-AE" sz="1600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04376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7"/>
            <a:ext cx="5397139" cy="3423639"/>
          </a:xfrm>
        </p:spPr>
        <p:txBody>
          <a:bodyPr/>
          <a:lstStyle/>
          <a:p>
            <a:r>
              <a:rPr lang="en-US" dirty="0"/>
              <a:t>CASE STUDY 1: Job Data Analysis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4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653686" cy="1164882"/>
          </a:xfrm>
        </p:spPr>
        <p:txBody>
          <a:bodyPr/>
          <a:lstStyle/>
          <a:p>
            <a:r>
              <a:rPr lang="en-US" dirty="0"/>
              <a:t>A. Jobs Reviewed Over Time: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A8529-5ECD-9811-B838-8A11CD84D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2" y="2471864"/>
            <a:ext cx="5721010" cy="224180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Calculate the number of jobs reviewed per hour for each day in November 2020.</a:t>
            </a:r>
            <a:endParaRPr lang="en-A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3DB75-D6C7-D163-74EF-2D30B541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09" y="2553040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3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653686" cy="1164882"/>
          </a:xfrm>
        </p:spPr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. Throughput Analysis: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A8529-5ECD-9811-B838-8A11CD84D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2" y="2471864"/>
            <a:ext cx="5721010" cy="224180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Calculate the 7-day rolling average of throughput (number of events per second).</a:t>
            </a:r>
            <a:endParaRPr lang="en-A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E5033-E716-A739-3837-AD609B73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08" y="3038186"/>
            <a:ext cx="5721010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653686" cy="1164882"/>
          </a:xfrm>
        </p:spPr>
        <p:txBody>
          <a:bodyPr/>
          <a:lstStyle/>
          <a:p>
            <a:r>
              <a:rPr lang="en-US" dirty="0"/>
              <a:t>C. Language Share Analysis: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A8529-5ECD-9811-B838-8A11CD84D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2" y="2471864"/>
            <a:ext cx="5721010" cy="224180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Calculate the percentage share of each language in the last 30 days.</a:t>
            </a:r>
          </a:p>
          <a:p>
            <a:pPr marL="0" indent="0">
              <a:buNone/>
            </a:pPr>
            <a:endParaRPr lang="en-AE" sz="2000" dirty="0"/>
          </a:p>
          <a:p>
            <a:pPr marL="0" indent="0">
              <a:buNone/>
            </a:pPr>
            <a:r>
              <a:rPr lang="en-AE" sz="2000" dirty="0"/>
              <a:t>The language Persian has the most share out </a:t>
            </a:r>
          </a:p>
          <a:p>
            <a:pPr marL="0" indent="0">
              <a:buNone/>
            </a:pPr>
            <a:r>
              <a:rPr lang="en-GB" sz="2000" dirty="0"/>
              <a:t>of the other languages in the past 30 days.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FCFA4-2B87-039B-B19C-15FE2E1F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861" y="3093440"/>
            <a:ext cx="5540220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653686" cy="1164882"/>
          </a:xfrm>
        </p:spPr>
        <p:txBody>
          <a:bodyPr/>
          <a:lstStyle/>
          <a:p>
            <a:r>
              <a:rPr lang="en-US" dirty="0"/>
              <a:t>D. Duplicate Rows Detection: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A8529-5ECD-9811-B838-8A11CD84D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2" y="2471864"/>
            <a:ext cx="5721010" cy="224180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Identify duplicate rows in the data.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 given table </a:t>
            </a:r>
            <a:r>
              <a:rPr lang="en-GB" sz="2000" dirty="0" err="1"/>
              <a:t>job_data</a:t>
            </a:r>
            <a:r>
              <a:rPr lang="en-GB" sz="2000" dirty="0"/>
              <a:t> has no duplicate rows</a:t>
            </a:r>
            <a:r>
              <a:rPr lang="en-AE" sz="2000" dirty="0"/>
              <a:t>. Hence the query returns an empty output.</a:t>
            </a: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8ACBA-B684-871D-5CF5-D522D06E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45" y="2471864"/>
            <a:ext cx="5448772" cy="2712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80963-8988-73BB-9682-BB4B67EA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21" y="3310802"/>
            <a:ext cx="4656223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7"/>
            <a:ext cx="7723244" cy="3423639"/>
          </a:xfrm>
        </p:spPr>
        <p:txBody>
          <a:bodyPr/>
          <a:lstStyle/>
          <a:p>
            <a:r>
              <a:rPr lang="en-US" dirty="0"/>
              <a:t>CASE STUDY 2: Investigating Metric Spike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8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{CDB6CE50-B7BB-4247-9A51-9FDECA17725B}tf11936837_win32</Template>
  <TotalTime>68</TotalTime>
  <Words>918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Operation Analytics and Investigating Metric Spike</vt:lpstr>
      <vt:lpstr>Project Description</vt:lpstr>
      <vt:lpstr>Approach</vt:lpstr>
      <vt:lpstr>CASE STUDY 1: Job Data Analysis</vt:lpstr>
      <vt:lpstr>A. Jobs Reviewed Over Time:</vt:lpstr>
      <vt:lpstr>B. Throughput Analysis:</vt:lpstr>
      <vt:lpstr>C. Language Share Analysis:</vt:lpstr>
      <vt:lpstr>D. Duplicate Rows Detection:</vt:lpstr>
      <vt:lpstr>CASE STUDY 2: Investigating Metric Spike</vt:lpstr>
      <vt:lpstr>A. Weekly User Engagement:</vt:lpstr>
      <vt:lpstr>B. User Growth Analysis:</vt:lpstr>
      <vt:lpstr>C. Weekly Retention Analysis:</vt:lpstr>
      <vt:lpstr>D. Weekly Engagement Per Device:</vt:lpstr>
      <vt:lpstr>E. Email Engagement Analysis:</vt:lpstr>
      <vt:lpstr>Tech-Stack Used</vt:lpstr>
      <vt:lpstr>Insights</vt:lpstr>
      <vt:lpstr>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Analytics and Investigating Metric Spike</dc:title>
  <dc:creator>Victor Shah</dc:creator>
  <cp:lastModifiedBy>Victor Shah</cp:lastModifiedBy>
  <cp:revision>2</cp:revision>
  <dcterms:created xsi:type="dcterms:W3CDTF">2023-12-05T07:57:12Z</dcterms:created>
  <dcterms:modified xsi:type="dcterms:W3CDTF">2023-12-06T16:18:34Z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